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59" Type="http://schemas.openxmlformats.org/officeDocument/2006/relationships/slide" Target="slides/slide55.xml"/><Relationship Id="rId14" Type="http://schemas.openxmlformats.org/officeDocument/2006/relationships/slide" Target="slides/slide10.xml"/><Relationship Id="rId58" Type="http://schemas.openxmlformats.org/officeDocument/2006/relationships/slide" Target="slides/slide5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dc8cc743_0_167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dc8cc743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4c0eb8f3e_2_31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4c0eb8f3e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4c0eb8f3e_2_35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4c0eb8f3e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4c0eb8f3e_2_44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4c0eb8f3e_2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4c0eb8f3e_2_53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4c0eb8f3e_2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4c0eb8f3e_2_48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4c0eb8f3e_2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4c0eb8f3e_2_99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4c0eb8f3e_2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4c0eb8f3e_2_95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4c0eb8f3e_2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4c0eb8f3e_2_112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4c0eb8f3e_2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4c0eb8f3e_2_117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4c0eb8f3e_2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dc26bb1f_0_7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dc26bb1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dc26bb1f_0_1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dc26bb1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dc8cc743_0_5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dc8cc743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4c0eb8f3e_2_149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4c0eb8f3e_2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5dc8cc743_0_19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5dc8cc743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5dc8cc743_0_175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5dc8cc743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5dc8cc743_0_18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5dc8cc743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4c0eb8f3e_2_153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4c0eb8f3e_2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That realistic “I put my phone to sleep for 8 hours, will I get the notification in the morning either when I wake up or maybe around the time I get to work?” use case was important.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way to speed up letting a device sit for multiple hours.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5dc8cc743_0_18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5dc8cc743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5dc8cc743_0_5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5dc8cc743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dc8cc743_0_3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dc8cc74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dc8cc743_0_20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dc8cc743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5dc8cc743_0_13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5dc8cc743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dc8cc743_0_6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dc8cc743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5dc8cc743_0_2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5dc8cc74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5dc8cc743_0_3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5dc8cc74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5db11f625_0_26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5db11f625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dc8cc743_0_12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dc8cc743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5dc8cc743_0_4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5dc8cc743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5dc8cc743_0_6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35dc8cc743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dc8cc743_0_7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5dc8cc743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5dc8cc743_0_8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5dc8cc743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4c0eb8f3e_2_65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4c0eb8f3e_2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5dc8cc743_0_8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5dc8cc743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5dc8cc743_0_9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5dc8cc743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dc8cc743_0_9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dc8cc743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5dc8cc743_0_13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5dc8cc743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5dc8cc743_0_14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5dc8cc743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5dc8cc743_0_15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5dc8cc743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5dc8cc743_0_15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35dc8cc743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5dc8cc743_0_10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5dc8cc743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5dc8cc743_0_11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5dc8cc743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4c0eb8f3e_2_233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4c0eb8f3e_2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4c0eb8f3e_2_58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4c0eb8f3e_2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4c0eb8f3e_2_243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34c0eb8f3e_2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4c0eb8f3e_2_247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4c0eb8f3e_2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5dc8cc743_0_211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5dc8cc743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5dc8cc743_0_21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35dc8cc743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5db11f625_0_45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35db11f62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4c0eb8f3e_2_177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34c0eb8f3e_2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4c0eb8f3e_2_74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4c0eb8f3e_2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4c0eb8f3e_2_82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4c0eb8f3e_2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4c0eb8f3e_2_182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4c0eb8f3e_2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4c0eb8f3e_2_5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4c0eb8f3e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7040055" y="5709633"/>
            <a:ext cx="19812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" name="Google Shape;50;p11"/>
          <p:cNvSpPr txBox="1"/>
          <p:nvPr>
            <p:ph idx="12" type="sldNum"/>
          </p:nvPr>
        </p:nvSpPr>
        <p:spPr>
          <a:xfrm>
            <a:off x="7040055" y="5709633"/>
            <a:ext cx="19812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7040055" y="5709633"/>
            <a:ext cx="19812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7040055" y="5709633"/>
            <a:ext cx="19812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7040055" y="5709633"/>
            <a:ext cx="19812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7040055" y="5709633"/>
            <a:ext cx="19812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7040055" y="5709633"/>
            <a:ext cx="19812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7040055" y="5709633"/>
            <a:ext cx="19812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7040055" y="5709633"/>
            <a:ext cx="19812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33"/>
            <a:ext cx="457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040055" y="5709633"/>
            <a:ext cx="19812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7040055" y="5709633"/>
            <a:ext cx="19812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  <a:defRPr sz="24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040055" y="5709633"/>
            <a:ext cx="19812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7178300" y="6271500"/>
            <a:ext cx="18342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2"/>
                </a:solidFill>
              </a:rPr>
              <a:t>@karlbecker_com</a:t>
            </a:r>
            <a:endParaRPr/>
          </a:p>
        </p:txBody>
      </p:sp>
      <p:pic>
        <p:nvPicPr>
          <p:cNvPr id="10" name="Google Shape;10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7658100" y="6369849"/>
            <a:ext cx="192975" cy="1929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/>
          <p:nvPr/>
        </p:nvSpPr>
        <p:spPr>
          <a:xfrm>
            <a:off x="153600" y="6271500"/>
            <a:ext cx="18342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2"/>
                </a:solidFill>
              </a:rPr>
              <a:t>Background Processing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21.jpg"/><Relationship Id="rId5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stackoverflow.com/questions/1378671/push-notifications-in-android-platform/3385961#3385961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developer.android.com/reference/android/app/job/JobScheduler.html" TargetMode="External"/><Relationship Id="rId4" Type="http://schemas.openxmlformats.org/officeDocument/2006/relationships/image" Target="../media/image2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Relationship Id="rId4" Type="http://schemas.openxmlformats.org/officeDocument/2006/relationships/image" Target="../media/image19.png"/><Relationship Id="rId5" Type="http://schemas.openxmlformats.org/officeDocument/2006/relationships/image" Target="../media/image1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developer.android.com/reference/android/app/AlarmManager.html" TargetMode="External"/><Relationship Id="rId4" Type="http://schemas.openxmlformats.org/officeDocument/2006/relationships/hyperlink" Target="https://developer.android.com/topic/performance/scheduling.html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developer.android.com/topic/performance/scheduling.html" TargetMode="External"/><Relationship Id="rId4" Type="http://schemas.openxmlformats.org/officeDocument/2006/relationships/hyperlink" Target="https://developer.android.com/reference/android/app/AlarmManager.html" TargetMode="External"/><Relationship Id="rId5" Type="http://schemas.openxmlformats.org/officeDocument/2006/relationships/image" Target="../media/image18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s://developer.android.com/reference/android/content/Intent.html#ACTION_BOOT_COMPLETED" TargetMode="Externa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hyperlink" Target="https://stackoverflow.com/questions/2166961/determining-the-current-foreground-application-from-a-background-task-or-service" TargetMode="External"/><Relationship Id="rId4" Type="http://schemas.openxmlformats.org/officeDocument/2006/relationships/hyperlink" Target="https://stackoverflow.com/questions/5504632/how-can-i-tell-if-android-app-is-running-in-the-foreground" TargetMode="Externa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8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.xml"/><Relationship Id="rId3" Type="http://schemas.openxmlformats.org/officeDocument/2006/relationships/hyperlink" Target="https://browzine.com" TargetMode="External"/><Relationship Id="rId4" Type="http://schemas.openxmlformats.org/officeDocument/2006/relationships/hyperlink" Target="https://twitter.com/karlbecker_com" TargetMode="External"/><Relationship Id="rId5" Type="http://schemas.openxmlformats.org/officeDocument/2006/relationships/hyperlink" Target="https://thirdiron.com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jp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Processing</a:t>
            </a:r>
            <a:endParaRPr/>
          </a:p>
        </p:txBody>
      </p:sp>
      <p:sp>
        <p:nvSpPr>
          <p:cNvPr id="58" name="Google Shape;58;p13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unexpectedly long journey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042" y="1446550"/>
            <a:ext cx="8699260" cy="4175626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primary goal: notifications</a:t>
            </a:r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 rotWithShape="1">
          <a:blip r:embed="rId4">
            <a:alphaModFix/>
          </a:blip>
          <a:srcRect b="30555" l="0" r="0" t="0"/>
          <a:stretch/>
        </p:blipFill>
        <p:spPr>
          <a:xfrm rot="-1685321">
            <a:off x="2877842" y="3431420"/>
            <a:ext cx="1332317" cy="16218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/>
          <p:cNvPicPr preferRelativeResize="0"/>
          <p:nvPr/>
        </p:nvPicPr>
        <p:blipFill rotWithShape="1">
          <a:blip r:embed="rId5">
            <a:alphaModFix/>
          </a:blip>
          <a:srcRect b="47473" l="0" r="0" t="0"/>
          <a:stretch/>
        </p:blipFill>
        <p:spPr>
          <a:xfrm rot="1971063">
            <a:off x="5814687" y="2738163"/>
            <a:ext cx="875327" cy="835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not push notifications?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</a:t>
            </a:r>
            <a:r>
              <a:rPr lang="en"/>
              <a:t>ore iOS &amp; Android developer time available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effort seemed pretty small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type="title"/>
          </p:nvPr>
        </p:nvSpPr>
        <p:spPr>
          <a:xfrm>
            <a:off x="311700" y="4506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Secondary goal: less loading</a:t>
            </a:r>
            <a:endParaRPr/>
          </a:p>
        </p:txBody>
      </p:sp>
      <p:pic>
        <p:nvPicPr>
          <p:cNvPr id="142" name="Google Shape;14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3425" y="1649700"/>
            <a:ext cx="2797150" cy="497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8425" y="2880075"/>
            <a:ext cx="2868625" cy="21164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push notification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practices churn</a:t>
            </a:r>
            <a:endParaRPr/>
          </a:p>
        </p:txBody>
      </p:sp>
      <p:sp>
        <p:nvSpPr>
          <p:cNvPr id="149" name="Google Shape;149;p27"/>
          <p:cNvSpPr txBox="1"/>
          <p:nvPr/>
        </p:nvSpPr>
        <p:spPr>
          <a:xfrm>
            <a:off x="707000" y="4770825"/>
            <a:ext cx="77301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rgbClr val="EFEFEF"/>
                </a:solidFill>
                <a:hlinkClick r:id="rId3"/>
              </a:rPr>
              <a:t>At least 3</a:t>
            </a:r>
            <a:r>
              <a:rPr lang="en" sz="2400">
                <a:solidFill>
                  <a:srgbClr val="EFEFEF"/>
                </a:solidFill>
              </a:rPr>
              <a:t>, </a:t>
            </a:r>
            <a:endParaRPr sz="2400">
              <a:solidFill>
                <a:srgbClr val="EFEFE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FEFEF"/>
                </a:solidFill>
              </a:rPr>
              <a:t>even when excluding Amazon Fire devices</a:t>
            </a:r>
            <a:endParaRPr sz="240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did it go?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/>
          <p:nvPr>
            <p:ph type="title"/>
          </p:nvPr>
        </p:nvSpPr>
        <p:spPr>
          <a:xfrm>
            <a:off x="311700" y="22641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Quick initial implementation!</a:t>
            </a:r>
            <a:endParaRPr/>
          </a:p>
        </p:txBody>
      </p:sp>
      <p:pic>
        <p:nvPicPr>
          <p:cNvPr id="160" name="Google Shape;160;p29"/>
          <p:cNvPicPr preferRelativeResize="0"/>
          <p:nvPr/>
        </p:nvPicPr>
        <p:blipFill rotWithShape="1">
          <a:blip r:embed="rId3">
            <a:alphaModFix/>
          </a:blip>
          <a:srcRect b="30555" l="0" r="0" t="0"/>
          <a:stretch/>
        </p:blipFill>
        <p:spPr>
          <a:xfrm>
            <a:off x="3322950" y="3256675"/>
            <a:ext cx="2498100" cy="3144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/>
          <p:nvPr>
            <p:ph type="title"/>
          </p:nvPr>
        </p:nvSpPr>
        <p:spPr>
          <a:xfrm>
            <a:off x="311700" y="22641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Long</a:t>
            </a:r>
            <a:r>
              <a:rPr lang="en"/>
              <a:t> testing phase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1"/>
          <p:cNvSpPr txBox="1"/>
          <p:nvPr>
            <p:ph type="title"/>
          </p:nvPr>
        </p:nvSpPr>
        <p:spPr>
          <a:xfrm>
            <a:off x="311700" y="22641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Loooooooong testing phase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3">
            <a:alphaModFix/>
          </a:blip>
          <a:srcRect b="0" l="12214" r="12199" t="0"/>
          <a:stretch/>
        </p:blipFill>
        <p:spPr>
          <a:xfrm>
            <a:off x="0" y="26650"/>
            <a:ext cx="9144000" cy="680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551" y="406703"/>
            <a:ext cx="8406898" cy="496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3"/>
          <p:cNvSpPr txBox="1"/>
          <p:nvPr>
            <p:ph type="title"/>
          </p:nvPr>
        </p:nvSpPr>
        <p:spPr>
          <a:xfrm>
            <a:off x="490250" y="1437600"/>
            <a:ext cx="8347500" cy="46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" sz="4800"/>
              <a:t>Our product’s use case</a:t>
            </a:r>
            <a:endParaRPr sz="4800"/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Platform differences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Battery optimizations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Notification-specific issues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Bg processing specifics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Usage tracking</a:t>
            </a:r>
            <a:endParaRPr sz="4800">
              <a:solidFill>
                <a:srgbClr val="434343"/>
              </a:solidFill>
            </a:endParaRPr>
          </a:p>
        </p:txBody>
      </p:sp>
      <p:sp>
        <p:nvSpPr>
          <p:cNvPr id="181" name="Google Shape;181;p3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did bg processing testing take so long?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4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Real-world end-to-end testing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 long turnaround times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Real-world end-to-end testing takes a long time</a:t>
            </a:r>
            <a:endParaRPr/>
          </a:p>
        </p:txBody>
      </p:sp>
      <p:sp>
        <p:nvSpPr>
          <p:cNvPr id="192" name="Google Shape;192;p35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Our use case is a little different than, say, Twitter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2163" y="1182400"/>
            <a:ext cx="6209225" cy="462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6"/>
          <p:cNvSpPr txBox="1"/>
          <p:nvPr/>
        </p:nvSpPr>
        <p:spPr>
          <a:xfrm>
            <a:off x="2679588" y="461508"/>
            <a:ext cx="3775200" cy="7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9D9D9"/>
                </a:solidFill>
              </a:rPr>
              <a:t>Typical Twitter publication schedule</a:t>
            </a:r>
            <a:endParaRPr sz="180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9375" y="1168975"/>
            <a:ext cx="6245249" cy="4656224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7"/>
          <p:cNvSpPr txBox="1"/>
          <p:nvPr/>
        </p:nvSpPr>
        <p:spPr>
          <a:xfrm>
            <a:off x="1288100" y="390808"/>
            <a:ext cx="6567900" cy="7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9D9D9"/>
                </a:solidFill>
              </a:rPr>
              <a:t>Typical BrowZine journal article publication schedule</a:t>
            </a:r>
            <a:endParaRPr sz="180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38"/>
          <p:cNvPicPr preferRelativeResize="0"/>
          <p:nvPr/>
        </p:nvPicPr>
        <p:blipFill rotWithShape="1">
          <a:blip r:embed="rId3">
            <a:alphaModFix/>
          </a:blip>
          <a:srcRect b="30555" l="0" r="0" t="0"/>
          <a:stretch/>
        </p:blipFill>
        <p:spPr>
          <a:xfrm>
            <a:off x="5330500" y="1590775"/>
            <a:ext cx="2840300" cy="356497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8"/>
          <p:cNvSpPr txBox="1"/>
          <p:nvPr/>
        </p:nvSpPr>
        <p:spPr>
          <a:xfrm>
            <a:off x="714275" y="3068550"/>
            <a:ext cx="4011000" cy="7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D9D9D9"/>
                </a:solidFill>
              </a:rPr>
              <a:t>A tablet could be sitting idle </a:t>
            </a:r>
            <a:r>
              <a:rPr b="1" lang="en" sz="2400">
                <a:solidFill>
                  <a:srgbClr val="D9D9D9"/>
                </a:solidFill>
              </a:rPr>
              <a:t>for days</a:t>
            </a:r>
            <a:r>
              <a:rPr lang="en" sz="2400">
                <a:solidFill>
                  <a:srgbClr val="D9D9D9"/>
                </a:solidFill>
              </a:rPr>
              <a:t> until this fires</a:t>
            </a:r>
            <a:endParaRPr sz="240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9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Supporting old versions of Android</a:t>
            </a:r>
            <a:endParaRPr/>
          </a:p>
        </p:txBody>
      </p:sp>
      <p:sp>
        <p:nvSpPr>
          <p:cNvPr id="216" name="Google Shape;216;p39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>
                <a:solidFill>
                  <a:srgbClr val="D9D9D9"/>
                </a:solidFill>
              </a:rPr>
              <a:t>We support</a:t>
            </a:r>
            <a:r>
              <a:rPr lang="en">
                <a:solidFill>
                  <a:srgbClr val="D9D9D9"/>
                </a:solidFill>
              </a:rPr>
              <a:t> back to Android 4.0, Ice Cream Sandwich (API 14)</a:t>
            </a:r>
            <a:endParaRPr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>
                <a:solidFill>
                  <a:srgbClr val="D9D9D9"/>
                </a:solidFill>
              </a:rPr>
              <a:t>Things would be different if we only supported back to version 21 and could have used </a:t>
            </a:r>
            <a:r>
              <a:rPr lang="en" u="sng">
                <a:solidFill>
                  <a:schemeClr val="accent5"/>
                </a:solidFill>
                <a:hlinkClick r:id="rId3"/>
              </a:rPr>
              <a:t>JobScheduler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9"/>
          <p:cNvSpPr txBox="1"/>
          <p:nvPr/>
        </p:nvSpPr>
        <p:spPr>
          <a:xfrm>
            <a:off x="2977500" y="3811874"/>
            <a:ext cx="3189000" cy="10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F3F3F3"/>
                </a:solidFill>
              </a:rPr>
              <a:t>14</a:t>
            </a:r>
            <a:endParaRPr b="1" sz="6000">
              <a:solidFill>
                <a:srgbClr val="F3F3F3"/>
              </a:solidFill>
            </a:endParaRPr>
          </a:p>
        </p:txBody>
      </p:sp>
      <p:pic>
        <p:nvPicPr>
          <p:cNvPr descr="Image result for ice cream sandwich android" id="218" name="Google Shape;218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3988" y="3829308"/>
            <a:ext cx="2815975" cy="28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0"/>
          <p:cNvSpPr txBox="1"/>
          <p:nvPr>
            <p:ph type="title"/>
          </p:nvPr>
        </p:nvSpPr>
        <p:spPr>
          <a:xfrm>
            <a:off x="490250" y="1437600"/>
            <a:ext cx="8347500" cy="46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Our product’s use case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AutoNum type="arabicPeriod"/>
            </a:pPr>
            <a:r>
              <a:rPr lang="en" sz="4800">
                <a:solidFill>
                  <a:srgbClr val="FFFFFF"/>
                </a:solidFill>
              </a:rPr>
              <a:t>Platform differences</a:t>
            </a:r>
            <a:endParaRPr sz="4800">
              <a:solidFill>
                <a:srgbClr val="FFFFFF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Battery optimizations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Notification-specific issues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Bg processing specifics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Usage tracking</a:t>
            </a:r>
            <a:endParaRPr sz="4800">
              <a:solidFill>
                <a:srgbClr val="434343"/>
              </a:solidFill>
            </a:endParaRPr>
          </a:p>
        </p:txBody>
      </p:sp>
      <p:sp>
        <p:nvSpPr>
          <p:cNvPr id="224" name="Google Shape;224;p40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did bg processing testing take so long?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Consider Android &amp; iOS UX differences</a:t>
            </a:r>
            <a:endParaRPr/>
          </a:p>
        </p:txBody>
      </p:sp>
      <p:sp>
        <p:nvSpPr>
          <p:cNvPr id="230" name="Google Shape;230;p4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Expected user behavior &amp; UI organization is different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Clr>
                <a:srgbClr val="FFD966"/>
              </a:buClr>
              <a:buSzPts val="2400"/>
              <a:buChar char="●"/>
            </a:pPr>
            <a:r>
              <a:rPr lang="en">
                <a:solidFill>
                  <a:srgbClr val="FFD966"/>
                </a:solidFill>
              </a:rPr>
              <a:t>Once you understand the differences in iOS and Android notifications, talk with your product owner to clarify desired behavior</a:t>
            </a:r>
            <a:endParaRPr>
              <a:solidFill>
                <a:srgbClr val="FFD966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 b="18005" l="12214" r="12199" t="0"/>
          <a:stretch/>
        </p:blipFill>
        <p:spPr>
          <a:xfrm>
            <a:off x="0" y="26650"/>
            <a:ext cx="9144000" cy="5579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2875" y="4759375"/>
            <a:ext cx="6934200" cy="168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92200" y="2474350"/>
            <a:ext cx="4159575" cy="233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1032612"/>
            <a:ext cx="8520601" cy="479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3"/>
          <p:cNvSpPr txBox="1"/>
          <p:nvPr>
            <p:ph type="title"/>
          </p:nvPr>
        </p:nvSpPr>
        <p:spPr>
          <a:xfrm>
            <a:off x="490250" y="1437600"/>
            <a:ext cx="8347500" cy="46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Our product’s use case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Platform differences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AutoNum type="arabicPeriod"/>
            </a:pPr>
            <a:r>
              <a:rPr lang="en" sz="4800">
                <a:solidFill>
                  <a:srgbClr val="FFFFFF"/>
                </a:solidFill>
              </a:rPr>
              <a:t>Battery optimizations</a:t>
            </a:r>
            <a:endParaRPr sz="4800">
              <a:solidFill>
                <a:srgbClr val="FFFFFF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Notification-specific issues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Bg processing specifics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Usage tracking</a:t>
            </a:r>
            <a:endParaRPr sz="4800">
              <a:solidFill>
                <a:srgbClr val="434343"/>
              </a:solidFill>
            </a:endParaRPr>
          </a:p>
        </p:txBody>
      </p:sp>
      <p:sp>
        <p:nvSpPr>
          <p:cNvPr id="241" name="Google Shape;241;p4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did bg processing testing take so long?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Beware the 3 Levels of Sleep</a:t>
            </a:r>
            <a:endParaRPr/>
          </a:p>
        </p:txBody>
      </p:sp>
      <p:sp>
        <p:nvSpPr>
          <p:cNvPr id="247" name="Google Shape;247;p4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Registered alarms don’t necessarily ever fire when device is in the deepest level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Clr>
                <a:srgbClr val="FFD966"/>
              </a:buClr>
              <a:buSzPts val="2400"/>
              <a:buChar char="●"/>
            </a:pPr>
            <a:r>
              <a:rPr lang="en">
                <a:solidFill>
                  <a:srgbClr val="FFD966"/>
                </a:solidFill>
              </a:rPr>
              <a:t>Registered alarms usually fire when the device is woken up again</a:t>
            </a:r>
            <a:endParaRPr>
              <a:solidFill>
                <a:srgbClr val="FFD966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AlarmManager triggers alarms inexactly</a:t>
            </a:r>
            <a:endParaRPr/>
          </a:p>
        </p:txBody>
      </p:sp>
      <p:sp>
        <p:nvSpPr>
          <p:cNvPr id="253" name="Google Shape;253;p45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From </a:t>
            </a:r>
            <a:r>
              <a:rPr lang="en" u="sng">
                <a:solidFill>
                  <a:schemeClr val="hlink"/>
                </a:solidFill>
                <a:hlinkClick r:id="rId3"/>
              </a:rPr>
              <a:t>the AlarmManager docs</a:t>
            </a:r>
            <a:r>
              <a:rPr lang="en"/>
              <a:t>:</a:t>
            </a:r>
            <a:br>
              <a:rPr lang="en"/>
            </a:br>
            <a:r>
              <a:rPr lang="en"/>
              <a:t>Beginning with API 19 (KITKAT) alarm delivery is inexact: the OS will shift alarms in order to minimize wakeups and battery use.</a:t>
            </a:r>
            <a:br>
              <a:rPr lang="en"/>
            </a:b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From the </a:t>
            </a:r>
            <a:r>
              <a:rPr lang="en" u="sng">
                <a:solidFill>
                  <a:schemeClr val="hlink"/>
                </a:solidFill>
                <a:hlinkClick r:id="rId4"/>
              </a:rPr>
              <a:t>Intelligent Job-Scheduling docs</a:t>
            </a:r>
            <a:r>
              <a:rPr lang="en"/>
              <a:t>:</a:t>
            </a:r>
            <a:br>
              <a:rPr lang="en"/>
            </a:br>
            <a:r>
              <a:rPr lang="en"/>
              <a:t>The AlarmManager API … is useful in cases in which an app needs to post a notification or set off an alarm at a very specific time.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6"/>
          <p:cNvSpPr txBox="1"/>
          <p:nvPr>
            <p:ph idx="2" type="body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the Intelligent Job-Scheduling docs</a:t>
            </a:r>
            <a:r>
              <a:rPr lang="en"/>
              <a:t>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2"/>
                </a:solidFill>
              </a:rPr>
              <a:t>useful</a:t>
            </a:r>
            <a:r>
              <a:rPr lang="en">
                <a:solidFill>
                  <a:schemeClr val="lt2"/>
                </a:solidFill>
              </a:rPr>
              <a:t> … to post a notification or set off an alarm at a very specific time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59" name="Google Shape;259;p46"/>
          <p:cNvSpPr txBox="1"/>
          <p:nvPr>
            <p:ph idx="2" type="body"/>
          </p:nvPr>
        </p:nvSpPr>
        <p:spPr>
          <a:xfrm>
            <a:off x="467775" y="965600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the AlarmManager docs</a:t>
            </a:r>
            <a:r>
              <a:rPr lang="en"/>
              <a:t>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2"/>
                </a:solidFill>
              </a:rPr>
              <a:t>alarm delivery is inexact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260" name="Google Shape;260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61975" y="4982275"/>
            <a:ext cx="1420050" cy="146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AlarmManager triggers alarms inexactly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4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2400"/>
              <a:buChar char="●"/>
            </a:pPr>
            <a:r>
              <a:rPr lang="en">
                <a:solidFill>
                  <a:srgbClr val="FFD966"/>
                </a:solidFill>
              </a:rPr>
              <a:t>Do not e</a:t>
            </a:r>
            <a:r>
              <a:rPr lang="en">
                <a:solidFill>
                  <a:srgbClr val="FFD966"/>
                </a:solidFill>
              </a:rPr>
              <a:t>xpect your alarm to trigger at the time you asked</a:t>
            </a:r>
            <a:endParaRPr>
              <a:solidFill>
                <a:srgbClr val="FFD966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Wakeup with no internet</a:t>
            </a:r>
            <a:endParaRPr/>
          </a:p>
        </p:txBody>
      </p:sp>
      <p:sp>
        <p:nvSpPr>
          <p:cNvPr id="272" name="Google Shape;272;p4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Right after wakeup, it’s common for a device to have no internet</a:t>
            </a:r>
            <a:br>
              <a:rPr lang="en"/>
            </a:b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Could add a listener for connectivity, but it can give false positives and is tricky to setup</a:t>
            </a:r>
            <a:br>
              <a:rPr lang="en"/>
            </a:b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2400"/>
              <a:buChar char="●"/>
            </a:pPr>
            <a:r>
              <a:rPr lang="en">
                <a:solidFill>
                  <a:srgbClr val="FFD966"/>
                </a:solidFill>
              </a:rPr>
              <a:t>Easier option: wait a couple seconds before your network call, and retry it once or twice, too</a:t>
            </a:r>
            <a:endParaRPr>
              <a:solidFill>
                <a:srgbClr val="FFD966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9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did bg processing testing take so long?</a:t>
            </a:r>
            <a:endParaRPr/>
          </a:p>
        </p:txBody>
      </p:sp>
      <p:sp>
        <p:nvSpPr>
          <p:cNvPr id="278" name="Google Shape;278;p49"/>
          <p:cNvSpPr txBox="1"/>
          <p:nvPr>
            <p:ph type="title"/>
          </p:nvPr>
        </p:nvSpPr>
        <p:spPr>
          <a:xfrm>
            <a:off x="490250" y="1437600"/>
            <a:ext cx="8347500" cy="46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Our product’s use case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Platform differences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Battery optimizations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AutoNum type="arabicPeriod"/>
            </a:pPr>
            <a:r>
              <a:rPr lang="en" sz="4800">
                <a:solidFill>
                  <a:srgbClr val="FFFFFF"/>
                </a:solidFill>
              </a:rPr>
              <a:t>Notification-specific issues</a:t>
            </a:r>
            <a:endParaRPr sz="4800">
              <a:solidFill>
                <a:srgbClr val="FFFFFF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Bg processing specifics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Usage tracking</a:t>
            </a:r>
            <a:endParaRPr sz="48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0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shall wait</a:t>
            </a:r>
            <a:endParaRPr/>
          </a:p>
        </p:txBody>
      </p:sp>
      <p:sp>
        <p:nvSpPr>
          <p:cNvPr id="284" name="Google Shape;284;p50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2400"/>
              <a:buChar char="●"/>
            </a:pPr>
            <a:r>
              <a:rPr lang="en">
                <a:solidFill>
                  <a:srgbClr val="FFD966"/>
                </a:solidFill>
              </a:rPr>
              <a:t>A posted notification may not</a:t>
            </a:r>
            <a:r>
              <a:rPr lang="en">
                <a:solidFill>
                  <a:srgbClr val="FFD966"/>
                </a:solidFill>
              </a:rPr>
              <a:t> appear for several seconds, or even minutes, after device is woken up</a:t>
            </a:r>
            <a:endParaRPr>
              <a:solidFill>
                <a:srgbClr val="FFD966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400"/>
              <a:buChar char="○"/>
            </a:pPr>
            <a:r>
              <a:rPr lang="en" sz="2400">
                <a:solidFill>
                  <a:srgbClr val="D9D9D9"/>
                </a:solidFill>
              </a:rPr>
              <a:t>Even if it was posted hours before</a:t>
            </a:r>
            <a:endParaRPr sz="240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Track if you already posted a notification</a:t>
            </a:r>
            <a:endParaRPr/>
          </a:p>
        </p:txBody>
      </p:sp>
      <p:sp>
        <p:nvSpPr>
          <p:cNvPr id="290" name="Google Shape;290;p5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No official way to tell if an existing notification is posted 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(at least for us supporting back to level 14, ICS)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Clr>
                <a:srgbClr val="FFD966"/>
              </a:buClr>
              <a:buSzPts val="2400"/>
              <a:buChar char="●"/>
            </a:pPr>
            <a:r>
              <a:rPr lang="en">
                <a:solidFill>
                  <a:srgbClr val="FFD966"/>
                </a:solidFill>
              </a:rPr>
              <a:t>Track that state yourself, and simply hope it is in sync with reality</a:t>
            </a:r>
            <a:endParaRPr sz="240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Karl Becker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CTO, Co-Founder of</a:t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5225" y="4422700"/>
            <a:ext cx="3953549" cy="92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2"/>
          <p:cNvSpPr txBox="1"/>
          <p:nvPr>
            <p:ph type="title"/>
          </p:nvPr>
        </p:nvSpPr>
        <p:spPr>
          <a:xfrm>
            <a:off x="490250" y="1437600"/>
            <a:ext cx="8347500" cy="46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Our product’s use case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Platform differences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Battery optimizations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Notification-specific issues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AutoNum type="arabicPeriod"/>
            </a:pPr>
            <a:r>
              <a:rPr lang="en" sz="4800">
                <a:solidFill>
                  <a:srgbClr val="FFFFFF"/>
                </a:solidFill>
              </a:rPr>
              <a:t>Bg processing specifics</a:t>
            </a:r>
            <a:endParaRPr sz="4800">
              <a:solidFill>
                <a:srgbClr val="FFFFFF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Usage tracking</a:t>
            </a:r>
            <a:endParaRPr sz="4800">
              <a:solidFill>
                <a:srgbClr val="434343"/>
              </a:solidFill>
            </a:endParaRPr>
          </a:p>
        </p:txBody>
      </p:sp>
      <p:sp>
        <p:nvSpPr>
          <p:cNvPr id="296" name="Google Shape;296;p52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did bg processing testing take so long?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Once registered, twice fired</a:t>
            </a:r>
            <a:endParaRPr/>
          </a:p>
        </p:txBody>
      </p:sp>
      <p:sp>
        <p:nvSpPr>
          <p:cNvPr id="302" name="Google Shape;302;p53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When you register an alarm once, it can fire twice, back-to-back, on some hardware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Clr>
                <a:srgbClr val="FFD966"/>
              </a:buClr>
              <a:buSzPts val="2400"/>
              <a:buChar char="●"/>
            </a:pPr>
            <a:r>
              <a:rPr lang="en">
                <a:solidFill>
                  <a:srgbClr val="FFD966"/>
                </a:solidFill>
              </a:rPr>
              <a:t>Store a “last time woken,” and bail out if the second wakeup is too close to the first one</a:t>
            </a:r>
            <a:endParaRPr>
              <a:solidFill>
                <a:srgbClr val="FFD966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Handle device power off</a:t>
            </a:r>
            <a:endParaRPr/>
          </a:p>
        </p:txBody>
      </p:sp>
      <p:sp>
        <p:nvSpPr>
          <p:cNvPr id="308" name="Google Shape;308;p5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Alarms registered with Android are deleted on device power off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Clr>
                <a:srgbClr val="FFD966"/>
              </a:buClr>
              <a:buSzPts val="2400"/>
              <a:buChar char="●"/>
            </a:pPr>
            <a:r>
              <a:rPr lang="en">
                <a:solidFill>
                  <a:srgbClr val="FFD966"/>
                </a:solidFill>
              </a:rPr>
              <a:t>Use a </a:t>
            </a:r>
            <a:r>
              <a:rPr lang="en" u="sng">
                <a:solidFill>
                  <a:schemeClr val="hlink"/>
                </a:solidFill>
                <a:hlinkClick r:id="rId3"/>
              </a:rPr>
              <a:t>Boot Receiver</a:t>
            </a:r>
            <a:r>
              <a:rPr lang="en">
                <a:solidFill>
                  <a:srgbClr val="FFD966"/>
                </a:solidFill>
              </a:rPr>
              <a:t> to listen for when the device boots up again and re-register your alarms</a:t>
            </a:r>
            <a:endParaRPr>
              <a:solidFill>
                <a:srgbClr val="FFD966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 in foreground or background?</a:t>
            </a:r>
            <a:endParaRPr/>
          </a:p>
        </p:txBody>
      </p:sp>
      <p:sp>
        <p:nvSpPr>
          <p:cNvPr id="314" name="Google Shape;314;p55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There’s no official way to tell if your code is running in the foreground or background - here’s an </a:t>
            </a:r>
            <a:r>
              <a:rPr lang="en" u="sng">
                <a:solidFill>
                  <a:schemeClr val="accent5"/>
                </a:solidFill>
                <a:hlinkClick r:id="rId3"/>
              </a:rPr>
              <a:t>SO discussion</a:t>
            </a:r>
            <a:r>
              <a:rPr lang="en"/>
              <a:t>, and </a:t>
            </a:r>
            <a:r>
              <a:rPr lang="en" u="sng">
                <a:solidFill>
                  <a:schemeClr val="accent5"/>
                </a:solidFill>
                <a:hlinkClick r:id="rId4"/>
              </a:rPr>
              <a:t>another 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Clr>
                <a:srgbClr val="FFD966"/>
              </a:buClr>
              <a:buSzPts val="2400"/>
              <a:buChar char="●"/>
            </a:pPr>
            <a:r>
              <a:rPr lang="en">
                <a:solidFill>
                  <a:srgbClr val="FFD966"/>
                </a:solidFill>
              </a:rPr>
              <a:t>The alarms to run your </a:t>
            </a:r>
            <a:r>
              <a:rPr lang="en">
                <a:solidFill>
                  <a:srgbClr val="FFD966"/>
                </a:solidFill>
                <a:latin typeface="Courier New"/>
                <a:ea typeface="Courier New"/>
                <a:cs typeface="Courier New"/>
                <a:sym typeface="Courier New"/>
              </a:rPr>
              <a:t>IntentService</a:t>
            </a:r>
            <a:r>
              <a:rPr lang="en">
                <a:solidFill>
                  <a:srgbClr val="FFD966"/>
                </a:solidFill>
              </a:rPr>
              <a:t> can fire while your app is in the foreground</a:t>
            </a:r>
            <a:endParaRPr>
              <a:solidFill>
                <a:srgbClr val="FFD966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Decide if that matters for your use case</a:t>
            </a:r>
            <a:endParaRPr sz="2400">
              <a:solidFill>
                <a:srgbClr val="FFD966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can start while bg processing</a:t>
            </a:r>
            <a:endParaRPr/>
          </a:p>
        </p:txBody>
      </p:sp>
      <p:sp>
        <p:nvSpPr>
          <p:cNvPr id="320" name="Google Shape;320;p56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Someone might tap the icon of your app to open it while background processing is happening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D966"/>
              </a:buClr>
              <a:buSzPts val="2400"/>
              <a:buChar char="●"/>
            </a:pPr>
            <a:r>
              <a:rPr lang="en">
                <a:solidFill>
                  <a:srgbClr val="FFD966"/>
                </a:solidFill>
              </a:rPr>
              <a:t>No weird implementation bugs, but one more scenario to consider</a:t>
            </a:r>
            <a:endParaRPr>
              <a:solidFill>
                <a:srgbClr val="FFD966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Prepare for erraticness</a:t>
            </a:r>
            <a:endParaRPr/>
          </a:p>
        </p:txBody>
      </p:sp>
      <p:sp>
        <p:nvSpPr>
          <p:cNvPr id="326" name="Google Shape;326;p5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The magic spell for desired behavior might be tricky to divine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Since alarm behavior is so erratic, it prolongs the trial and error testing phase.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2400"/>
              <a:buChar char="●"/>
            </a:pPr>
            <a:r>
              <a:rPr lang="en">
                <a:solidFill>
                  <a:srgbClr val="FFD966"/>
                </a:solidFill>
              </a:rPr>
              <a:t>Determining if things are working is pattern analysis than definitively stating “100% working all the time”</a:t>
            </a:r>
            <a:endParaRPr>
              <a:solidFill>
                <a:srgbClr val="FFD966"/>
              </a:solidFill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Not fun for your QA team</a:t>
            </a:r>
            <a:endParaRPr sz="2400">
              <a:solidFill>
                <a:srgbClr val="FFD966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latest APIs if possible</a:t>
            </a:r>
            <a:endParaRPr/>
          </a:p>
        </p:txBody>
      </p:sp>
      <p:sp>
        <p:nvSpPr>
          <p:cNvPr id="332" name="Google Shape;332;p5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Targeting API 21 and up? Use JobScheduler instead of AlarmManager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2400"/>
              <a:buChar char="●"/>
            </a:pPr>
            <a:r>
              <a:rPr lang="en">
                <a:solidFill>
                  <a:srgbClr val="FFD966"/>
                </a:solidFill>
              </a:rPr>
              <a:t>Android's notification query/posting/updating API is also more robust in later versions.</a:t>
            </a:r>
            <a:endParaRPr sz="2400">
              <a:solidFill>
                <a:srgbClr val="FFD966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9"/>
          <p:cNvSpPr txBox="1"/>
          <p:nvPr>
            <p:ph type="title"/>
          </p:nvPr>
        </p:nvSpPr>
        <p:spPr>
          <a:xfrm>
            <a:off x="490250" y="1437600"/>
            <a:ext cx="8347500" cy="46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Our product’s use case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Platform differences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Battery optimizations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Notification-specific issues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AutoNum type="arabicPeriod"/>
            </a:pPr>
            <a:r>
              <a:rPr lang="en" sz="4800">
                <a:solidFill>
                  <a:srgbClr val="434343"/>
                </a:solidFill>
              </a:rPr>
              <a:t>Bg processing specifics</a:t>
            </a:r>
            <a:endParaRPr sz="4800">
              <a:solidFill>
                <a:srgbClr val="434343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AutoNum type="arabicPeriod"/>
            </a:pPr>
            <a:r>
              <a:rPr lang="en" sz="4800">
                <a:solidFill>
                  <a:srgbClr val="FFFFFF"/>
                </a:solidFill>
              </a:rPr>
              <a:t>Usage tracking</a:t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338" name="Google Shape;338;p59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did bg processing testing take so long?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60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Avoid skewing your metrics</a:t>
            </a:r>
            <a:endParaRPr/>
          </a:p>
        </p:txBody>
      </p:sp>
      <p:sp>
        <p:nvSpPr>
          <p:cNvPr id="344" name="Google Shape;344;p60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Running your app in the background may drastically increase the number of sessions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Clr>
                <a:srgbClr val="FFD966"/>
              </a:buClr>
              <a:buSzPts val="2400"/>
              <a:buChar char="●"/>
            </a:pPr>
            <a:r>
              <a:rPr lang="en">
                <a:solidFill>
                  <a:srgbClr val="FFD966"/>
                </a:solidFill>
              </a:rPr>
              <a:t>Empirically verify what your analytics library does while your background process runs</a:t>
            </a:r>
            <a:endParaRPr>
              <a:solidFill>
                <a:srgbClr val="FFD966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Consider sending background sessions &amp; foreground sessions to two different buckets 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1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Post-rollout learning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create BrowZine</a:t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9050" y="2438400"/>
            <a:ext cx="1485900" cy="148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2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notifications get tapped on much more frequently than iOS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3X for us</a:t>
            </a:r>
            <a:endParaRPr sz="600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63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Usage stats for bg processing help confirm if you’re running as expected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4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Notifications did increase usage!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Google Shape;369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042" y="1446550"/>
            <a:ext cx="8699260" cy="417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Major Lessons Learned</a:t>
            </a:r>
            <a:endParaRPr/>
          </a:p>
        </p:txBody>
      </p:sp>
      <p:sp>
        <p:nvSpPr>
          <p:cNvPr id="375" name="Google Shape;375;p66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Easy to implement, hard to test and tweak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Schedule </a:t>
            </a:r>
            <a:r>
              <a:rPr b="1" lang="en"/>
              <a:t>at least 2X</a:t>
            </a:r>
            <a:r>
              <a:rPr lang="en"/>
              <a:t> more time to test background processing than a typical change to your software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Support Android API 21 (Lollipop) and newer if possible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Do not expect background processing to happen at specific times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Think extra carefully about usage tracking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Expect more Android users to tap notifications than iOS</a:t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67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381" name="Google Shape;381;p67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3"/>
              </a:rPr>
              <a:t>browzine.com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twitter.com/karlbecker_com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5"/>
              </a:rPr>
              <a:t>thirdiron.com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400650" y="4579625"/>
            <a:ext cx="8342700" cy="88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BrowZine is the</a:t>
            </a:r>
            <a:r>
              <a:rPr lang="en"/>
              <a:t> world's most popular academic journal reading and engagement service.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by hundreds of universities, hospitals, government research labs, and companies around the world.</a:t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238" y="406400"/>
            <a:ext cx="7735518" cy="39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552" y="1099860"/>
            <a:ext cx="2621888" cy="4658314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1058" y="1099814"/>
            <a:ext cx="2621888" cy="465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33565" y="1099834"/>
            <a:ext cx="2621888" cy="465833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19"/>
          <p:cNvCxnSpPr/>
          <p:nvPr/>
        </p:nvCxnSpPr>
        <p:spPr>
          <a:xfrm>
            <a:off x="2333125" y="3004800"/>
            <a:ext cx="836700" cy="0"/>
          </a:xfrm>
          <a:prstGeom prst="straightConnector1">
            <a:avLst/>
          </a:prstGeom>
          <a:noFill/>
          <a:ln cap="flat" cmpd="sng" w="38100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9" name="Google Shape;99;p19"/>
          <p:cNvCxnSpPr/>
          <p:nvPr/>
        </p:nvCxnSpPr>
        <p:spPr>
          <a:xfrm>
            <a:off x="5549250" y="4253050"/>
            <a:ext cx="836700" cy="0"/>
          </a:xfrm>
          <a:prstGeom prst="straightConnector1">
            <a:avLst/>
          </a:prstGeom>
          <a:noFill/>
          <a:ln cap="flat" cmpd="sng" w="38100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8888" y="1052650"/>
            <a:ext cx="2675003" cy="47526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0111" y="1052655"/>
            <a:ext cx="2675003" cy="47526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6" name="Google Shape;106;p20"/>
          <p:cNvCxnSpPr/>
          <p:nvPr/>
        </p:nvCxnSpPr>
        <p:spPr>
          <a:xfrm>
            <a:off x="1802850" y="4136000"/>
            <a:ext cx="3311100" cy="0"/>
          </a:xfrm>
          <a:prstGeom prst="straightConnector1">
            <a:avLst/>
          </a:prstGeom>
          <a:noFill/>
          <a:ln cap="flat" cmpd="sng" w="38100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primary goal: notifications</a:t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 rotWithShape="1">
          <a:blip r:embed="rId3">
            <a:alphaModFix/>
          </a:blip>
          <a:srcRect b="30555" l="0" r="0" t="0"/>
          <a:stretch/>
        </p:blipFill>
        <p:spPr>
          <a:xfrm>
            <a:off x="1508300" y="2218375"/>
            <a:ext cx="2621950" cy="319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1"/>
          <p:cNvPicPr preferRelativeResize="0"/>
          <p:nvPr/>
        </p:nvPicPr>
        <p:blipFill rotWithShape="1">
          <a:blip r:embed="rId4">
            <a:alphaModFix/>
          </a:blip>
          <a:srcRect b="47473" l="0" r="0" t="0"/>
          <a:stretch/>
        </p:blipFill>
        <p:spPr>
          <a:xfrm>
            <a:off x="4704525" y="2607250"/>
            <a:ext cx="2836925" cy="270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